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2" d="100"/>
          <a:sy n="42" d="100"/>
        </p:scale>
        <p:origin x="-124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EA3E7E53-FC61-409D-8AA7-FB71437AA0BD}" type="datetimeFigureOut">
              <a:rPr lang="id-ID" smtClean="0"/>
              <a:t>22/10/2013</a:t>
            </a:fld>
            <a:endParaRPr lang="id-ID"/>
          </a:p>
        </p:txBody>
      </p:sp>
      <p:sp>
        <p:nvSpPr>
          <p:cNvPr id="17" name="Footer Placeholder 16"/>
          <p:cNvSpPr>
            <a:spLocks noGrp="1"/>
          </p:cNvSpPr>
          <p:nvPr>
            <p:ph type="ftr" sz="quarter" idx="11"/>
          </p:nvPr>
        </p:nvSpPr>
        <p:spPr>
          <a:xfrm>
            <a:off x="2898648" y="6355080"/>
            <a:ext cx="3474720" cy="365760"/>
          </a:xfrm>
        </p:spPr>
        <p:txBody>
          <a:bodyPr/>
          <a:lstStyle/>
          <a:p>
            <a:endParaRPr lang="id-ID"/>
          </a:p>
        </p:txBody>
      </p:sp>
      <p:sp>
        <p:nvSpPr>
          <p:cNvPr id="29" name="Slide Number Placeholder 28"/>
          <p:cNvSpPr>
            <a:spLocks noGrp="1"/>
          </p:cNvSpPr>
          <p:nvPr>
            <p:ph type="sldNum" sz="quarter" idx="12"/>
          </p:nvPr>
        </p:nvSpPr>
        <p:spPr>
          <a:xfrm>
            <a:off x="1216152" y="6355080"/>
            <a:ext cx="1219200" cy="365760"/>
          </a:xfrm>
        </p:spPr>
        <p:txBody>
          <a:bodyPr/>
          <a:lstStyle/>
          <a:p>
            <a:fld id="{45D81CE8-F12D-4E12-9011-40B542D635A9}" type="slidenum">
              <a:rPr lang="id-ID" smtClean="0"/>
              <a:t>‹#›</a:t>
            </a:fld>
            <a:endParaRPr lang="id-ID"/>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A3E7E53-FC61-409D-8AA7-FB71437AA0BD}" type="datetimeFigureOut">
              <a:rPr lang="id-ID" smtClean="0"/>
              <a:t>22/10/2013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5D81CE8-F12D-4E12-9011-40B542D635A9}"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A3E7E53-FC61-409D-8AA7-FB71437AA0BD}" type="datetimeFigureOut">
              <a:rPr lang="id-ID" smtClean="0"/>
              <a:t>22/10/2013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5D81CE8-F12D-4E12-9011-40B542D635A9}" type="slidenum">
              <a:rPr lang="id-ID" smtClean="0"/>
              <a:t>‹#›</a:t>
            </a:fld>
            <a:endParaRPr lang="id-ID"/>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A3E7E53-FC61-409D-8AA7-FB71437AA0BD}" type="datetimeFigureOut">
              <a:rPr lang="id-ID" smtClean="0"/>
              <a:t>22/10/2013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5D81CE8-F12D-4E12-9011-40B542D635A9}" type="slidenum">
              <a:rPr lang="id-ID" smtClean="0"/>
              <a:t>‹#›</a:t>
            </a:fld>
            <a:endParaRPr lang="id-ID"/>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EA3E7E53-FC61-409D-8AA7-FB71437AA0BD}" type="datetimeFigureOut">
              <a:rPr lang="id-ID" smtClean="0"/>
              <a:t>22/10/2013</a:t>
            </a:fld>
            <a:endParaRPr lang="id-ID"/>
          </a:p>
        </p:txBody>
      </p:sp>
      <p:sp>
        <p:nvSpPr>
          <p:cNvPr id="5" name="Footer Placeholder 4"/>
          <p:cNvSpPr>
            <a:spLocks noGrp="1"/>
          </p:cNvSpPr>
          <p:nvPr>
            <p:ph type="ftr" sz="quarter" idx="11"/>
          </p:nvPr>
        </p:nvSpPr>
        <p:spPr>
          <a:xfrm>
            <a:off x="2898648" y="6355080"/>
            <a:ext cx="3474720" cy="365760"/>
          </a:xfrm>
        </p:spPr>
        <p:txBody>
          <a:bodyPr/>
          <a:lstStyle/>
          <a:p>
            <a:endParaRPr lang="id-ID"/>
          </a:p>
        </p:txBody>
      </p:sp>
      <p:sp>
        <p:nvSpPr>
          <p:cNvPr id="6" name="Slide Number Placeholder 5"/>
          <p:cNvSpPr>
            <a:spLocks noGrp="1"/>
          </p:cNvSpPr>
          <p:nvPr>
            <p:ph type="sldNum" sz="quarter" idx="12"/>
          </p:nvPr>
        </p:nvSpPr>
        <p:spPr>
          <a:xfrm>
            <a:off x="1069848" y="6355080"/>
            <a:ext cx="1520952" cy="365760"/>
          </a:xfrm>
        </p:spPr>
        <p:txBody>
          <a:bodyPr/>
          <a:lstStyle/>
          <a:p>
            <a:fld id="{45D81CE8-F12D-4E12-9011-40B542D635A9}" type="slidenum">
              <a:rPr lang="id-ID" smtClean="0"/>
              <a:t>‹#›</a:t>
            </a:fld>
            <a:endParaRPr lang="id-ID"/>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A3E7E53-FC61-409D-8AA7-FB71437AA0BD}" type="datetimeFigureOut">
              <a:rPr lang="id-ID" smtClean="0"/>
              <a:t>22/10/2013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45D81CE8-F12D-4E12-9011-40B542D635A9}" type="slidenum">
              <a:rPr lang="id-ID" smtClean="0"/>
              <a:t>‹#›</a:t>
            </a:fld>
            <a:endParaRPr lang="id-ID"/>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A3E7E53-FC61-409D-8AA7-FB71437AA0BD}" type="datetimeFigureOut">
              <a:rPr lang="id-ID" smtClean="0"/>
              <a:t>22/10/2013</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45D81CE8-F12D-4E12-9011-40B542D635A9}" type="slidenum">
              <a:rPr lang="id-ID" smtClean="0"/>
              <a:t>‹#›</a:t>
            </a:fld>
            <a:endParaRPr lang="id-ID"/>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A3E7E53-FC61-409D-8AA7-FB71437AA0BD}" type="datetimeFigureOut">
              <a:rPr lang="id-ID" smtClean="0"/>
              <a:t>22/10/2013</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45D81CE8-F12D-4E12-9011-40B542D635A9}" type="slidenum">
              <a:rPr lang="id-ID" smtClean="0"/>
              <a:t>‹#›</a:t>
            </a:fld>
            <a:endParaRPr lang="id-ID"/>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3E7E53-FC61-409D-8AA7-FB71437AA0BD}" type="datetimeFigureOut">
              <a:rPr lang="id-ID" smtClean="0"/>
              <a:t>22/10/2013</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45D81CE8-F12D-4E12-9011-40B542D635A9}" type="slidenum">
              <a:rPr lang="id-ID" smtClean="0"/>
              <a:t>‹#›</a:t>
            </a:fld>
            <a:endParaRPr lang="id-ID"/>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A3E7E53-FC61-409D-8AA7-FB71437AA0BD}" type="datetimeFigureOut">
              <a:rPr lang="id-ID" smtClean="0"/>
              <a:t>22/10/2013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45D81CE8-F12D-4E12-9011-40B542D635A9}" type="slidenum">
              <a:rPr lang="id-ID" smtClean="0"/>
              <a:t>‹#›</a:t>
            </a:fld>
            <a:endParaRPr lang="id-ID"/>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A3E7E53-FC61-409D-8AA7-FB71437AA0BD}" type="datetimeFigureOut">
              <a:rPr lang="id-ID" smtClean="0"/>
              <a:t>22/10/2013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45D81CE8-F12D-4E12-9011-40B542D635A9}" type="slidenum">
              <a:rPr lang="id-ID" smtClean="0"/>
              <a:t>‹#›</a:t>
            </a:fld>
            <a:endParaRPr lang="id-ID"/>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EA3E7E53-FC61-409D-8AA7-FB71437AA0BD}" type="datetimeFigureOut">
              <a:rPr lang="id-ID" smtClean="0"/>
              <a:t>22/10/2013</a:t>
            </a:fld>
            <a:endParaRPr lang="id-ID"/>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id-ID"/>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45D81CE8-F12D-4E12-9011-40B542D635A9}" type="slidenum">
              <a:rPr lang="id-ID" smtClean="0"/>
              <a:t>‹#›</a:t>
            </a:fld>
            <a:endParaRPr lang="id-ID"/>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85852" y="4071942"/>
            <a:ext cx="6858000" cy="800090"/>
          </a:xfrm>
        </p:spPr>
        <p:txBody>
          <a:bodyPr>
            <a:noAutofit/>
          </a:bodyPr>
          <a:lstStyle/>
          <a:p>
            <a:r>
              <a:rPr lang="id-ID" sz="2400" dirty="0" smtClean="0">
                <a:solidFill>
                  <a:schemeClr val="tx1"/>
                </a:solidFill>
              </a:rPr>
              <a:t>Oleh</a:t>
            </a:r>
          </a:p>
          <a:p>
            <a:r>
              <a:rPr lang="id-ID" sz="2400" dirty="0" smtClean="0">
                <a:solidFill>
                  <a:schemeClr val="tx1"/>
                </a:solidFill>
              </a:rPr>
              <a:t>Rizal Bahtiar, S.Pi. M.Si</a:t>
            </a:r>
            <a:endParaRPr lang="id-ID" sz="2400" dirty="0">
              <a:solidFill>
                <a:schemeClr val="tx1"/>
              </a:solidFill>
            </a:endParaRPr>
          </a:p>
        </p:txBody>
      </p:sp>
      <p:sp>
        <p:nvSpPr>
          <p:cNvPr id="5" name="TextBox 4"/>
          <p:cNvSpPr txBox="1"/>
          <p:nvPr/>
        </p:nvSpPr>
        <p:spPr>
          <a:xfrm>
            <a:off x="777992" y="1428736"/>
            <a:ext cx="7580222" cy="2246769"/>
          </a:xfrm>
          <a:prstGeom prst="rect">
            <a:avLst/>
          </a:prstGeom>
          <a:noFill/>
        </p:spPr>
        <p:txBody>
          <a:bodyPr wrap="square" rtlCol="0">
            <a:spAutoFit/>
          </a:bodyPr>
          <a:lstStyle/>
          <a:p>
            <a:pPr algn="ctr"/>
            <a:r>
              <a:rPr lang="id-ID" sz="2800" b="1" dirty="0" smtClean="0"/>
              <a:t>METODE TEKNIK PERHITUNGAN DENGAN COST BASE  APPROACH</a:t>
            </a:r>
          </a:p>
          <a:p>
            <a:pPr marL="342900" indent="-342900">
              <a:buAutoNum type="arabicPeriod"/>
            </a:pPr>
            <a:r>
              <a:rPr lang="id-ID" sz="2800" b="1" dirty="0" smtClean="0"/>
              <a:t>REPLACEMENT COST</a:t>
            </a:r>
          </a:p>
          <a:p>
            <a:pPr marL="342900" indent="-342900">
              <a:buAutoNum type="arabicPeriod"/>
            </a:pPr>
            <a:r>
              <a:rPr lang="id-ID" sz="2800" b="1" dirty="0" smtClean="0"/>
              <a:t>RELOCATION COST</a:t>
            </a:r>
          </a:p>
          <a:p>
            <a:pPr marL="342900" indent="-342900">
              <a:buAutoNum type="arabicPeriod"/>
            </a:pPr>
            <a:r>
              <a:rPr lang="id-ID" sz="2800" b="1" dirty="0" smtClean="0"/>
              <a:t>SHADOW PROJECT COST</a:t>
            </a:r>
            <a:endParaRPr lang="id-ID" sz="28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Asumsi dan Keterbatasan SPC</a:t>
            </a:r>
            <a:endParaRPr lang="id-ID" dirty="0"/>
          </a:p>
        </p:txBody>
      </p:sp>
      <p:sp>
        <p:nvSpPr>
          <p:cNvPr id="3" name="Content Placeholder 2"/>
          <p:cNvSpPr>
            <a:spLocks noGrp="1"/>
          </p:cNvSpPr>
          <p:nvPr>
            <p:ph sz="quarter" idx="1"/>
          </p:nvPr>
        </p:nvSpPr>
        <p:spPr/>
        <p:txBody>
          <a:bodyPr>
            <a:normAutofit/>
          </a:bodyPr>
          <a:lstStyle/>
          <a:p>
            <a:r>
              <a:rPr lang="id-ID" dirty="0" smtClean="0"/>
              <a:t>Sumberdaya yang langka memiliki nilai yang sangat tinggi.</a:t>
            </a:r>
          </a:p>
          <a:p>
            <a:r>
              <a:rPr lang="id-ID" dirty="0" smtClean="0"/>
              <a:t>Alternatif yang dilakukan dapat peningkatan sumberdaya manusia atau melakukan pergantian pengelolaan  dengan  jumlah yang sama dan kualitas layanan untuk wilayah alam yang hancur.</a:t>
            </a:r>
          </a:p>
          <a:p>
            <a:r>
              <a:rPr lang="id-ID" dirty="0" smtClean="0"/>
              <a:t>Kondisi level keaslian sumberdaya alam dan lingkungan yang ada sebelum kerusakan harus dipertahankan.</a:t>
            </a:r>
          </a:p>
          <a:p>
            <a:r>
              <a:rPr lang="id-ID" dirty="0" smtClean="0"/>
              <a:t>biaya proyek bayangan tidak melebihi nilai manfaat yang hilang dari sistem alam</a:t>
            </a:r>
            <a:endParaRPr lang="id-ID"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sz="quarter" idx="1"/>
          </p:nvPr>
        </p:nvSpPr>
        <p:spPr/>
        <p:txBody>
          <a:bodyPr/>
          <a:lstStyle/>
          <a:p>
            <a:endParaRPr lang="id-ID" dirty="0"/>
          </a:p>
        </p:txBody>
      </p:sp>
      <p:sp>
        <p:nvSpPr>
          <p:cNvPr id="4" name="Rectangle 3"/>
          <p:cNvSpPr/>
          <p:nvPr/>
        </p:nvSpPr>
        <p:spPr>
          <a:xfrm>
            <a:off x="2400347" y="2967335"/>
            <a:ext cx="4213013" cy="923330"/>
          </a:xfrm>
          <a:prstGeom prst="rect">
            <a:avLst/>
          </a:prstGeom>
          <a:noFill/>
        </p:spPr>
        <p:txBody>
          <a:bodyPr wrap="none" lIns="91440" tIns="45720" rIns="91440" bIns="45720">
            <a:spAutoFit/>
          </a:bodyPr>
          <a:lstStyle/>
          <a:p>
            <a:pPr algn="ctr"/>
            <a:r>
              <a:rPr lang="id-ID"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TERIMAKASIH</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Prinsip Replacement Cost</a:t>
            </a:r>
            <a:endParaRPr lang="id-ID" dirty="0"/>
          </a:p>
        </p:txBody>
      </p:sp>
      <p:sp>
        <p:nvSpPr>
          <p:cNvPr id="3" name="Content Placeholder 2"/>
          <p:cNvSpPr>
            <a:spLocks noGrp="1"/>
          </p:cNvSpPr>
          <p:nvPr>
            <p:ph sz="quarter" idx="1"/>
          </p:nvPr>
        </p:nvSpPr>
        <p:spPr/>
        <p:txBody>
          <a:bodyPr>
            <a:normAutofit/>
          </a:bodyPr>
          <a:lstStyle/>
          <a:p>
            <a:r>
              <a:rPr lang="id-ID" dirty="0" smtClean="0"/>
              <a:t>Teknik Replacement Cost hampir sama dengan preventive expenditures</a:t>
            </a:r>
          </a:p>
          <a:p>
            <a:r>
              <a:rPr lang="id-ID" dirty="0" smtClean="0"/>
              <a:t>Bedanya jika preventive expenditure adalah biaya yang dikeluarkan agar tidak terjadinya kerusakan atau biaya pencegahan</a:t>
            </a:r>
          </a:p>
          <a:p>
            <a:r>
              <a:rPr lang="id-ID" dirty="0" smtClean="0"/>
              <a:t>Replacement cost adalah biaya yang dikeluarkan untuk menggembalikan kondisi lingkungan yang rusak menjadi seperti kondisi sebelum terjadinya kerusakan atau memiliki nilai guna.</a:t>
            </a:r>
          </a:p>
          <a:p>
            <a:pPr>
              <a:buNone/>
            </a:pPr>
            <a:endParaRPr lang="id-ID"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Metode Replacement Cost</a:t>
            </a:r>
            <a:endParaRPr lang="id-ID" dirty="0"/>
          </a:p>
        </p:txBody>
      </p:sp>
      <p:sp>
        <p:nvSpPr>
          <p:cNvPr id="3" name="Content Placeholder 2"/>
          <p:cNvSpPr>
            <a:spLocks noGrp="1"/>
          </p:cNvSpPr>
          <p:nvPr>
            <p:ph sz="quarter" idx="1"/>
          </p:nvPr>
        </p:nvSpPr>
        <p:spPr/>
        <p:txBody>
          <a:bodyPr>
            <a:normAutofit/>
          </a:bodyPr>
          <a:lstStyle/>
          <a:p>
            <a:r>
              <a:rPr lang="id-ID" dirty="0" smtClean="0"/>
              <a:t>Penentuan nilai kerusakan dari replacement cost merupakan teknik yang cukup sederhana.</a:t>
            </a:r>
          </a:p>
          <a:p>
            <a:r>
              <a:rPr lang="id-ID" dirty="0" smtClean="0"/>
              <a:t>Jika kerusakan telah terjadi nilai  Repacement Cost diperoleh dari nilai fakta yang dikeluarkan dan perkiraan biaya yang akan dikeluarkan.</a:t>
            </a:r>
          </a:p>
          <a:p>
            <a:r>
              <a:rPr lang="id-ID" dirty="0"/>
              <a:t>D</a:t>
            </a:r>
            <a:r>
              <a:rPr lang="id-ID" dirty="0" smtClean="0"/>
              <a:t>imana kerusakan belum terjadi, biaya penggantian dapat didasarkan pada biaya kerusakan yang akan dikeluarkan</a:t>
            </a:r>
          </a:p>
          <a:p>
            <a:endParaRPr lang="id-ID"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smtClean="0"/>
              <a:t>Asumsi dan Batasan Replacement Cost</a:t>
            </a:r>
            <a:endParaRPr lang="id-ID" dirty="0"/>
          </a:p>
        </p:txBody>
      </p:sp>
      <p:sp>
        <p:nvSpPr>
          <p:cNvPr id="3" name="Content Placeholder 2"/>
          <p:cNvSpPr>
            <a:spLocks noGrp="1"/>
          </p:cNvSpPr>
          <p:nvPr>
            <p:ph sz="quarter" idx="1"/>
          </p:nvPr>
        </p:nvSpPr>
        <p:spPr>
          <a:xfrm>
            <a:off x="457200" y="1600200"/>
            <a:ext cx="8229600" cy="4829196"/>
          </a:xfrm>
        </p:spPr>
        <p:txBody>
          <a:bodyPr>
            <a:normAutofit fontScale="92500" lnSpcReduction="20000"/>
          </a:bodyPr>
          <a:lstStyle/>
          <a:p>
            <a:r>
              <a:rPr lang="id-ID" dirty="0"/>
              <a:t>B</a:t>
            </a:r>
            <a:r>
              <a:rPr lang="id-ID" dirty="0" smtClean="0"/>
              <a:t>esarnya kerusakan diukur atau diprediksi dengan besarnya ekspektasi biaya pemulihan.</a:t>
            </a:r>
          </a:p>
          <a:p>
            <a:r>
              <a:rPr lang="id-ID" dirty="0" smtClean="0"/>
              <a:t>Replacement Cost mengasumsikan biaya barang dan jasa yang injury harus di restorasi atau dikembalikan kepada kondisi sebelum terjadi kerusakan.</a:t>
            </a:r>
          </a:p>
          <a:p>
            <a:r>
              <a:rPr lang="id-ID" dirty="0" smtClean="0"/>
              <a:t>Tidak adanya kompensasi kerusakan.</a:t>
            </a:r>
          </a:p>
          <a:p>
            <a:r>
              <a:rPr lang="id-ID" dirty="0" smtClean="0"/>
              <a:t>Namun terkadang dampak lingkungan tidak dirasakan atau baru terasa saat jangka panjang.</a:t>
            </a:r>
          </a:p>
          <a:p>
            <a:r>
              <a:rPr lang="id-ID" dirty="0" smtClean="0"/>
              <a:t>Terkadang juga pengembalian good dan service lingkungan tidak dapat pulih secara penuh.</a:t>
            </a:r>
          </a:p>
          <a:p>
            <a:r>
              <a:rPr lang="id-ID" dirty="0" smtClean="0"/>
              <a:t>jika substitusi penuh barang dan jasa dari sistem alami adalah mungkin, maka bahwa biaya penggantian kemudian merupakan nilai maksimum absolut dari sistem alam yang memiliki nilai bagi masyarakat.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smtClean="0"/>
              <a:t>Asumsi dan Batasan Replacement Cost</a:t>
            </a:r>
            <a:endParaRPr lang="id-ID" dirty="0"/>
          </a:p>
        </p:txBody>
      </p:sp>
      <p:sp>
        <p:nvSpPr>
          <p:cNvPr id="3" name="Content Placeholder 2"/>
          <p:cNvSpPr>
            <a:spLocks noGrp="1"/>
          </p:cNvSpPr>
          <p:nvPr>
            <p:ph sz="quarter" idx="1"/>
          </p:nvPr>
        </p:nvSpPr>
        <p:spPr>
          <a:xfrm>
            <a:off x="457200" y="1600200"/>
            <a:ext cx="8229600" cy="4686320"/>
          </a:xfrm>
        </p:spPr>
        <p:txBody>
          <a:bodyPr>
            <a:normAutofit/>
          </a:bodyPr>
          <a:lstStyle/>
          <a:p>
            <a:r>
              <a:rPr lang="id-ID" dirty="0" smtClean="0"/>
              <a:t>Orang tidak akan bersedia membayar untuk,misalnya lahan basah lebih rendah dari 1) nilai layanan yang disediakan bagi manusia, 2) metode biaya penggantian adalah dengan mengunakan rekayasa lahan basah. </a:t>
            </a:r>
          </a:p>
          <a:p>
            <a:r>
              <a:rPr lang="id-ID" dirty="0" smtClean="0"/>
              <a:t>Nilai perhitungan b</a:t>
            </a:r>
            <a:r>
              <a:rPr lang="id-ID" dirty="0" smtClean="0"/>
              <a:t>iaya penganti rekayasa yang sempurna harus sama atau besar daripada biaya yang diperlukan untuk membuat rekayasa lahan basa.</a:t>
            </a:r>
          </a:p>
          <a:p>
            <a:r>
              <a:rPr lang="id-ID" dirty="0" smtClean="0"/>
              <a:t>Peringatan adalah membuat good and service rekayasa sangat tidak mungkin, karena komplesitas sistem alam</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Prinsip Relocation Cost</a:t>
            </a:r>
            <a:endParaRPr lang="id-ID" dirty="0"/>
          </a:p>
        </p:txBody>
      </p:sp>
      <p:sp>
        <p:nvSpPr>
          <p:cNvPr id="3" name="Content Placeholder 2"/>
          <p:cNvSpPr>
            <a:spLocks noGrp="1"/>
          </p:cNvSpPr>
          <p:nvPr>
            <p:ph sz="quarter" idx="1"/>
          </p:nvPr>
        </p:nvSpPr>
        <p:spPr>
          <a:xfrm>
            <a:off x="457200" y="1600200"/>
            <a:ext cx="8229600" cy="4757758"/>
          </a:xfrm>
        </p:spPr>
        <p:txBody>
          <a:bodyPr>
            <a:normAutofit/>
          </a:bodyPr>
          <a:lstStyle/>
          <a:p>
            <a:r>
              <a:rPr lang="id-ID" dirty="0" smtClean="0"/>
              <a:t>Relocation cost adalah varian lain dari pada replecement cost</a:t>
            </a:r>
          </a:p>
          <a:p>
            <a:r>
              <a:rPr lang="id-ID" dirty="0" smtClean="0"/>
              <a:t>Ada dua interpretasi relocation cost:</a:t>
            </a:r>
          </a:p>
          <a:p>
            <a:pPr marL="881063" indent="-514350">
              <a:buFont typeface="+mj-lt"/>
              <a:buAutoNum type="arabicPeriod"/>
            </a:pPr>
            <a:r>
              <a:rPr lang="id-ID" dirty="0" smtClean="0"/>
              <a:t>Melakukan pemindahan korban ke lokasi yang menjauhi lokasi bencana. Biaya yang dibutuhkan untuk melakukan pemindahan korban bencana dianggap merupakan nilai manfaat yang hilang dari lingkungan.</a:t>
            </a:r>
          </a:p>
          <a:p>
            <a:pPr marL="881063" indent="-514350">
              <a:buFont typeface="+mj-lt"/>
              <a:buAutoNum type="arabicPeriod"/>
            </a:pPr>
            <a:r>
              <a:rPr lang="id-ID" dirty="0" smtClean="0"/>
              <a:t>relokasi juga mungkin berkaitan dengan biaya relokasi sumber fisik polusi. biaya relokasi tersebut yang dapat menurunkan polusi diambil sebagai ukuran manfaat potensial mencegah perubahan lingkungan.</a:t>
            </a:r>
            <a:endParaRPr lang="id-ID"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Contoh Kasus</a:t>
            </a:r>
            <a:endParaRPr lang="id-ID" dirty="0"/>
          </a:p>
        </p:txBody>
      </p:sp>
      <p:sp>
        <p:nvSpPr>
          <p:cNvPr id="3" name="Content Placeholder 2"/>
          <p:cNvSpPr>
            <a:spLocks noGrp="1"/>
          </p:cNvSpPr>
          <p:nvPr>
            <p:ph sz="quarter" idx="1"/>
          </p:nvPr>
        </p:nvSpPr>
        <p:spPr/>
        <p:txBody>
          <a:bodyPr/>
          <a:lstStyle/>
          <a:p>
            <a:r>
              <a:rPr lang="id-ID" dirty="0" smtClean="0"/>
              <a:t>Pemindahan penduduk desa menjauhi lereng merapi, biaya yang dikeluarkan untuk relokasi penduduk menggambarkan penurunan kualitas lingkungan akibat meletusnya gunung merapi.</a:t>
            </a:r>
            <a:endParaRPr lang="id-ID"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Shadow Project Cost (SPC)</a:t>
            </a:r>
            <a:endParaRPr lang="id-ID" dirty="0"/>
          </a:p>
        </p:txBody>
      </p:sp>
      <p:sp>
        <p:nvSpPr>
          <p:cNvPr id="3" name="Content Placeholder 2"/>
          <p:cNvSpPr>
            <a:spLocks noGrp="1"/>
          </p:cNvSpPr>
          <p:nvPr>
            <p:ph sz="quarter" idx="1"/>
          </p:nvPr>
        </p:nvSpPr>
        <p:spPr/>
        <p:txBody>
          <a:bodyPr/>
          <a:lstStyle/>
          <a:p>
            <a:r>
              <a:rPr lang="id-ID" dirty="0" smtClean="0"/>
              <a:t>ini kasus khusus dari teknik biaya penggantian. proyek bayangan dapat dilakukan untuk menggantikan hilangnya barang dan jasa yang disebabkan  bencana. </a:t>
            </a:r>
          </a:p>
          <a:p>
            <a:r>
              <a:rPr lang="id-ID" dirty="0" smtClean="0"/>
              <a:t>Biaya dari "bayangan" proyek atau pengganti lingkungan akan diambil sebagai nilai barang dan jasa yang hancur.</a:t>
            </a:r>
          </a:p>
          <a:p>
            <a:endParaRPr lang="id-ID"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Metode SPC </a:t>
            </a:r>
            <a:endParaRPr lang="id-ID" dirty="0"/>
          </a:p>
        </p:txBody>
      </p:sp>
      <p:sp>
        <p:nvSpPr>
          <p:cNvPr id="3" name="Content Placeholder 2"/>
          <p:cNvSpPr>
            <a:spLocks noGrp="1"/>
          </p:cNvSpPr>
          <p:nvPr>
            <p:ph sz="quarter" idx="1"/>
          </p:nvPr>
        </p:nvSpPr>
        <p:spPr/>
        <p:txBody>
          <a:bodyPr/>
          <a:lstStyle/>
          <a:p>
            <a:r>
              <a:rPr lang="id-ID" dirty="0" smtClean="0"/>
              <a:t>substitusi dapat terjadi dalam beberapa cara biaya bayangan. biaya setiap jenis pengganti sebagai proxy untuk nilai lahan basah yang terancam oleh pembangunan dapat didekati dengan biaya pembangunan lahan basah pesisir sebagai contohnya.</a:t>
            </a:r>
            <a:endParaRPr lang="id-ID"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100</TotalTime>
  <Words>533</Words>
  <Application>Microsoft Office PowerPoint</Application>
  <PresentationFormat>On-screen Show (4:3)</PresentationFormat>
  <Paragraphs>43</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Origin</vt:lpstr>
      <vt:lpstr>Slide 1</vt:lpstr>
      <vt:lpstr>Prinsip Replacement Cost</vt:lpstr>
      <vt:lpstr>Metode Replacement Cost</vt:lpstr>
      <vt:lpstr>Asumsi dan Batasan Replacement Cost</vt:lpstr>
      <vt:lpstr>Asumsi dan Batasan Replacement Cost</vt:lpstr>
      <vt:lpstr>Prinsip Relocation Cost</vt:lpstr>
      <vt:lpstr>Contoh Kasus</vt:lpstr>
      <vt:lpstr>Shadow Project Cost (SPC)</vt:lpstr>
      <vt:lpstr>Metode SPC </vt:lpstr>
      <vt:lpstr>Asumsi dan Keterbatasan SPC</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5</cp:revision>
  <dcterms:created xsi:type="dcterms:W3CDTF">2013-10-22T14:51:57Z</dcterms:created>
  <dcterms:modified xsi:type="dcterms:W3CDTF">2013-10-22T16:32:48Z</dcterms:modified>
</cp:coreProperties>
</file>